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09" r:id="rId2"/>
    <p:sldId id="304" r:id="rId3"/>
    <p:sldId id="269" r:id="rId4"/>
    <p:sldId id="305" r:id="rId5"/>
    <p:sldId id="308" r:id="rId6"/>
    <p:sldId id="307" r:id="rId7"/>
  </p:sldIdLst>
  <p:sldSz cx="9144000" cy="6858000" type="screen4x3"/>
  <p:notesSz cx="67945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00" autoAdjust="0"/>
  </p:normalViewPr>
  <p:slideViewPr>
    <p:cSldViewPr>
      <p:cViewPr varScale="1">
        <p:scale>
          <a:sx n="102" d="100"/>
          <a:sy n="102" d="100"/>
        </p:scale>
        <p:origin x="-23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9F675-215F-449D-AA0B-F59824F64AD0}" type="datetimeFigureOut">
              <a:rPr lang="ru-RU" smtClean="0"/>
              <a:pPr/>
              <a:t>12.02.14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727E6-24AC-4A52-A5FC-EF7097002E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4F943-BAB3-47B9-B577-D4964E975DD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DE4C3-D842-4414-976B-21B881398BE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4F943-BAB3-47B9-B577-D4964E975DD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A0269-E3A2-468D-B505-F76E29BAF926}" type="datetimeFigureOut">
              <a:rPr lang="ru-RU" smtClean="0"/>
              <a:pPr/>
              <a:t>12.02.14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3F5D-ED33-4E53-A72E-3D9B6D1484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A0269-E3A2-468D-B505-F76E29BAF926}" type="datetimeFigureOut">
              <a:rPr lang="ru-RU" smtClean="0"/>
              <a:pPr/>
              <a:t>12.02.14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3F5D-ED33-4E53-A72E-3D9B6D1484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A0269-E3A2-468D-B505-F76E29BAF926}" type="datetimeFigureOut">
              <a:rPr lang="ru-RU" smtClean="0"/>
              <a:pPr/>
              <a:t>12.02.14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3F5D-ED33-4E53-A72E-3D9B6D1484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387B8-317A-4140-A26B-B0C8509D91B6}" type="datetime1">
              <a:rPr lang="ru-RU" smtClean="0"/>
              <a:pPr>
                <a:defRPr/>
              </a:pPr>
              <a:t>12.02.14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pic>
        <p:nvPicPr>
          <p:cNvPr id="17" name="Рисунок 16" descr="ПОЛОСА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114203"/>
            <a:ext cx="9144000" cy="771181"/>
          </a:xfrm>
          <a:prstGeom prst="rect">
            <a:avLst/>
          </a:prstGeom>
        </p:spPr>
      </p:pic>
      <p:pic>
        <p:nvPicPr>
          <p:cNvPr id="7" name="Рисунок 6" descr="ПОЛОСА6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223845" y="263332"/>
            <a:ext cx="9591690" cy="93342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60232" y="6160219"/>
            <a:ext cx="213360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4990450A-040D-42B9-9F47-6A58039C337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7" descr="ПОЛОСА5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6488"/>
            <a:ext cx="9144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2FCF8-35D9-47BC-BB87-B619D014E770}" type="datetimeFigureOut">
              <a:rPr lang="ru-RU"/>
              <a:pPr>
                <a:defRPr/>
              </a:pPr>
              <a:t>12.02.14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B1387-41A8-48AA-8D45-BE0C84FEA4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7" name="Рисунок 6" descr="ПОЛОСА6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223845" y="263332"/>
            <a:ext cx="9591690" cy="9334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A0269-E3A2-468D-B505-F76E29BAF926}" type="datetimeFigureOut">
              <a:rPr lang="ru-RU" smtClean="0"/>
              <a:pPr/>
              <a:t>12.02.14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3F5D-ED33-4E53-A72E-3D9B6D1484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A0269-E3A2-468D-B505-F76E29BAF926}" type="datetimeFigureOut">
              <a:rPr lang="ru-RU" smtClean="0"/>
              <a:pPr/>
              <a:t>12.02.14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3F5D-ED33-4E53-A72E-3D9B6D1484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A0269-E3A2-468D-B505-F76E29BAF926}" type="datetimeFigureOut">
              <a:rPr lang="ru-RU" smtClean="0"/>
              <a:pPr/>
              <a:t>12.02.14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3F5D-ED33-4E53-A72E-3D9B6D1484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A0269-E3A2-468D-B505-F76E29BAF926}" type="datetimeFigureOut">
              <a:rPr lang="ru-RU" smtClean="0"/>
              <a:pPr/>
              <a:t>12.02.14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3F5D-ED33-4E53-A72E-3D9B6D1484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A0269-E3A2-468D-B505-F76E29BAF926}" type="datetimeFigureOut">
              <a:rPr lang="ru-RU" smtClean="0"/>
              <a:pPr/>
              <a:t>12.02.14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3F5D-ED33-4E53-A72E-3D9B6D1484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A0269-E3A2-468D-B505-F76E29BAF926}" type="datetimeFigureOut">
              <a:rPr lang="ru-RU" smtClean="0"/>
              <a:pPr/>
              <a:t>12.02.14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3F5D-ED33-4E53-A72E-3D9B6D1484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A0269-E3A2-468D-B505-F76E29BAF926}" type="datetimeFigureOut">
              <a:rPr lang="ru-RU" smtClean="0"/>
              <a:pPr/>
              <a:t>12.02.14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3F5D-ED33-4E53-A72E-3D9B6D1484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A0269-E3A2-468D-B505-F76E29BAF926}" type="datetimeFigureOut">
              <a:rPr lang="ru-RU" smtClean="0"/>
              <a:pPr/>
              <a:t>12.02.14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53F5D-ED33-4E53-A72E-3D9B6D1484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A0269-E3A2-468D-B505-F76E29BAF926}" type="datetimeFigureOut">
              <a:rPr lang="ru-RU" smtClean="0"/>
              <a:pPr/>
              <a:t>12.02.14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53F5D-ED33-4E53-A72E-3D9B6D1484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academia-proforient.ru/project/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://&#1084;&#1086;&#1081;-&#1086;&#1088;&#1080;&#1077;&#1085;&#1090;&#1080;&#1088;.&#1088;&#1092;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ЛОСА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59432"/>
            <a:ext cx="9144000" cy="3570289"/>
          </a:xfrm>
          <a:prstGeom prst="rect">
            <a:avLst/>
          </a:prstGeom>
        </p:spPr>
      </p:pic>
      <p:sp>
        <p:nvSpPr>
          <p:cNvPr id="2051" name="TextBox 7"/>
          <p:cNvSpPr txBox="1">
            <a:spLocks noChangeArrowheads="1"/>
          </p:cNvSpPr>
          <p:nvPr/>
        </p:nvSpPr>
        <p:spPr bwMode="auto">
          <a:xfrm>
            <a:off x="395287" y="2394344"/>
            <a:ext cx="8353425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endParaRPr lang="ru-RU" sz="2400" b="1" dirty="0" smtClean="0">
              <a:solidFill>
                <a:srgbClr val="003399"/>
              </a:solidFill>
              <a:latin typeface="+mj-lt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400" b="1" dirty="0" smtClean="0">
                <a:solidFill>
                  <a:srgbClr val="003399"/>
                </a:solidFill>
                <a:latin typeface="+mj-lt"/>
                <a:cs typeface="Arial" pitchFamily="34" charset="0"/>
              </a:rPr>
              <a:t>УЧЕБНО-МЕТОДИЧЕСКОЕ И ИНФОРМАЦИОННОЕ ОБЕСПЕЧЕНИЕ ПРОФОРИЕНТАЦИОННОЙ РАБОТЫ</a:t>
            </a:r>
          </a:p>
          <a:p>
            <a:pPr algn="ctr">
              <a:lnSpc>
                <a:spcPct val="120000"/>
              </a:lnSpc>
            </a:pPr>
            <a:endParaRPr lang="ru-RU" sz="2400" b="1" dirty="0" smtClean="0">
              <a:solidFill>
                <a:srgbClr val="003399"/>
              </a:solidFill>
              <a:latin typeface="+mj-lt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endParaRPr lang="ru-RU" sz="2400" b="1" dirty="0">
              <a:solidFill>
                <a:srgbClr val="003399"/>
              </a:solidFill>
              <a:latin typeface="+mj-lt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endParaRPr lang="ru-RU" sz="2400" b="1" dirty="0" smtClean="0">
              <a:solidFill>
                <a:srgbClr val="003399"/>
              </a:solidFill>
              <a:latin typeface="+mj-lt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Arial" pitchFamily="34" charset="0"/>
              </a:rPr>
              <a:t>Образовательно-Издательский центр «Академия»</a:t>
            </a:r>
            <a:endParaRPr lang="ru-RU" b="1" dirty="0">
              <a:solidFill>
                <a:srgbClr val="003399"/>
              </a:solidFill>
              <a:latin typeface="Cambria" pitchFamily="18" charset="0"/>
            </a:endParaRPr>
          </a:p>
          <a:p>
            <a:pPr algn="ctr">
              <a:lnSpc>
                <a:spcPct val="120000"/>
              </a:lnSpc>
            </a:pPr>
            <a:endParaRPr lang="ru-RU" b="1" dirty="0" smtClean="0">
              <a:solidFill>
                <a:srgbClr val="003399"/>
              </a:solidFill>
              <a:latin typeface="Cambria" pitchFamily="18" charset="0"/>
            </a:endParaRPr>
          </a:p>
          <a:p>
            <a:pPr algn="ctr">
              <a:lnSpc>
                <a:spcPct val="120000"/>
              </a:lnSpc>
            </a:pPr>
            <a:endParaRPr lang="ru-RU" b="1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72450" y="6381328"/>
            <a:ext cx="57601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619672" y="1052736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B00000"/>
                </a:solidFill>
                <a:cs typeface="Arial" pitchFamily="34" charset="0"/>
              </a:rPr>
              <a:t>Принципы </a:t>
            </a:r>
            <a:r>
              <a:rPr lang="ru-RU" sz="2400" b="1" dirty="0" smtClean="0">
                <a:solidFill>
                  <a:srgbClr val="B00000"/>
                </a:solidFill>
                <a:cs typeface="Arial" pitchFamily="34" charset="0"/>
              </a:rPr>
              <a:t>информационного и </a:t>
            </a:r>
            <a:r>
              <a:rPr lang="ru-RU" sz="2400" b="1" dirty="0" smtClean="0">
                <a:solidFill>
                  <a:srgbClr val="B00000"/>
                </a:solidFill>
                <a:cs typeface="Arial" pitchFamily="34" charset="0"/>
              </a:rPr>
              <a:t>учебно-методического </a:t>
            </a:r>
            <a:r>
              <a:rPr lang="ru-RU" sz="2400" b="1" dirty="0" smtClean="0">
                <a:solidFill>
                  <a:srgbClr val="B00000"/>
                </a:solidFill>
                <a:cs typeface="Arial" pitchFamily="34" charset="0"/>
              </a:rPr>
              <a:t>обеспечения</a:t>
            </a:r>
            <a:r>
              <a:rPr lang="en-US" sz="2400" b="1" dirty="0" smtClean="0">
                <a:solidFill>
                  <a:srgbClr val="B00000"/>
                </a:solidFill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B00000"/>
                </a:solidFill>
                <a:cs typeface="Arial" pitchFamily="34" charset="0"/>
              </a:rPr>
              <a:t>ОИЦ «Академия»</a:t>
            </a:r>
            <a:endParaRPr lang="ru-RU" sz="2400" b="1" dirty="0">
              <a:solidFill>
                <a:srgbClr val="B00000"/>
              </a:solidFill>
              <a:cs typeface="Arial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539552" y="1412776"/>
            <a:ext cx="864096" cy="50405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2204864"/>
            <a:ext cx="5040560" cy="3549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2300" lvl="1" indent="-260350">
              <a:spcAft>
                <a:spcPts val="800"/>
              </a:spcAft>
              <a:buSzPct val="120000"/>
              <a:buFont typeface="Arial" charset="0"/>
              <a:buChar char="•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соответствие требованиям ФГОС;</a:t>
            </a:r>
          </a:p>
          <a:p>
            <a:pPr marL="622300" lvl="1" indent="-260350">
              <a:spcAft>
                <a:spcPts val="800"/>
              </a:spcAft>
              <a:buSzPct val="120000"/>
              <a:buFont typeface="Arial" charset="0"/>
              <a:buChar char="•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преемственность и непрерывность;</a:t>
            </a:r>
          </a:p>
          <a:p>
            <a:pPr marL="622300" lvl="1" indent="-260350">
              <a:spcAft>
                <a:spcPts val="800"/>
              </a:spcAft>
              <a:buSzPct val="120000"/>
              <a:buFont typeface="Arial" charset="0"/>
              <a:buChar char="•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личностный и возрастной подход;</a:t>
            </a:r>
          </a:p>
          <a:p>
            <a:pPr marL="622300" lvl="1" indent="-260350">
              <a:spcAft>
                <a:spcPts val="800"/>
              </a:spcAft>
              <a:buSzPct val="120000"/>
              <a:buFont typeface="Arial" charset="0"/>
              <a:buChar char="•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широкая </a:t>
            </a:r>
            <a:r>
              <a:rPr lang="ru-RU" sz="2200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адресность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: для учащихся и их родителей,  педагогических работников, психологов, социальных педагогов; </a:t>
            </a:r>
          </a:p>
          <a:p>
            <a:pPr marL="622300" lvl="1" indent="-260350">
              <a:spcAft>
                <a:spcPts val="800"/>
              </a:spcAft>
              <a:buSzPct val="120000"/>
              <a:buFont typeface="Arial" charset="0"/>
              <a:buChar char="•"/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учет региональных особенностей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. </a:t>
            </a:r>
          </a:p>
        </p:txBody>
      </p:sp>
      <p:pic>
        <p:nvPicPr>
          <p:cNvPr id="9" name="Picture 2" descr="\\Root\acad_doc\ООД\профориентация 2010\Обложки\обложки книг по профориентации\Chistyakova_PedSoprovojden_1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933056"/>
            <a:ext cx="1661176" cy="237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\\Root\acad_doc\ООД\Деканова\ПРОЕКТЫ\МОСКВА\профориентация 2010\Обложки\обложки книг по профориентации\Chistyakova_ProfProb_5-11_MetPoso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628800"/>
            <a:ext cx="144919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\\Root\acad_doc\ООД\Деканова\ПРОЕКТЫ\МОСКВА\профориентация 2010\Обложки\обложки книг по профориентации\Chistyakova_ProfKar_10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005064"/>
            <a:ext cx="1542467" cy="216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504" y="1412776"/>
            <a:ext cx="7416824" cy="4806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5">
              <a:spcAft>
                <a:spcPts val="1200"/>
              </a:spcAft>
              <a:defRPr/>
            </a:pPr>
            <a:r>
              <a:rPr lang="ru-RU" sz="2400" b="1" spc="-50" dirty="0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Разработано и издано более 70 пособий </a:t>
            </a:r>
          </a:p>
          <a:p>
            <a:pPr marL="0" lvl="2">
              <a:lnSpc>
                <a:spcPct val="114000"/>
              </a:lnSpc>
              <a:spcAft>
                <a:spcPts val="600"/>
              </a:spcAft>
              <a:defRPr/>
            </a:pPr>
            <a:endParaRPr lang="ru-RU" b="1" spc="-50" dirty="0" smtClean="0">
              <a:solidFill>
                <a:schemeClr val="accent2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pPr marL="1331913" lvl="5" indent="-174625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000" spc="-5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Учебно-методические комплекты для 1 – 11 классов;</a:t>
            </a:r>
          </a:p>
          <a:p>
            <a:pPr marL="1331913" lvl="5" indent="-174625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000" spc="-5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Серия учебных пособий для 9 – 11 классов по отраслям и </a:t>
            </a:r>
            <a:br>
              <a:rPr lang="ru-RU" sz="2000" spc="-5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</a:br>
            <a:r>
              <a:rPr lang="ru-RU" sz="2000" spc="-5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сферам профессиональной деятельности;</a:t>
            </a:r>
          </a:p>
          <a:p>
            <a:pPr marL="1331913" lvl="5" indent="-174625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Учебные пособия для школьников и студентов, </a:t>
            </a:r>
          </a:p>
          <a:p>
            <a:pPr marL="1331913" lvl="5" indent="-174625">
              <a:spcAft>
                <a:spcPts val="60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знакомящие с рынком труда, технологиями поиска работы и трудоустройства;</a:t>
            </a:r>
            <a:endParaRPr lang="ru-RU" sz="2000" spc="-50" dirty="0" smtClean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pPr marL="1331913" lvl="5" indent="-174625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000" spc="-5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Справочные и диагностические материалы;</a:t>
            </a:r>
          </a:p>
          <a:p>
            <a:pPr marL="1331913" lvl="5" indent="-174625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000" spc="-5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Психолого-педагогическая литература для библиотек и </a:t>
            </a:r>
            <a:br>
              <a:rPr lang="ru-RU" sz="2000" spc="-5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</a:br>
            <a:r>
              <a:rPr lang="ru-RU" sz="2000" spc="-5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кабинетов профориентации.</a:t>
            </a:r>
          </a:p>
          <a:p>
            <a:pPr marL="1371600" lvl="5">
              <a:buFont typeface="Arial" pitchFamily="34" charset="0"/>
              <a:buChar char="•"/>
              <a:defRPr/>
            </a:pPr>
            <a:endParaRPr lang="ru-RU" sz="2000" b="1" dirty="0">
              <a:latin typeface="+mj-lt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92081" y="5445125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-5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395536" y="1412776"/>
            <a:ext cx="864096" cy="50405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\\Root\acad_doc\ООД\профориентация 2010\Обложки\обложки книг по профориентации\Elkina_PutMirZnan_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1412776"/>
            <a:ext cx="1152128" cy="152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\\Root\acad_doc\ООД\Деканова\ПРОЕКТЫ\МОСКВА\профориентация 2010\Обложки\обложки книг по профориентации\Chistyakova_VyborPro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5013176"/>
            <a:ext cx="1184211" cy="174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histyakova_ProfSam_5-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3140968"/>
            <a:ext cx="1161472" cy="1627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7158" y="1052736"/>
            <a:ext cx="8352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A50021"/>
                </a:solidFill>
                <a:latin typeface="+mj-lt"/>
                <a:cs typeface="Times New Roman" pitchFamily="18" charset="0"/>
              </a:rPr>
              <a:t>Опыт</a:t>
            </a:r>
            <a:r>
              <a:rPr lang="ru-RU" sz="2400" b="1" dirty="0" smtClean="0">
                <a:solidFill>
                  <a:srgbClr val="A50021"/>
                </a:solidFill>
                <a:cs typeface="Times New Roman" pitchFamily="18" charset="0"/>
              </a:rPr>
              <a:t> реализации научных проектов</a:t>
            </a:r>
            <a:endParaRPr lang="ru-RU" sz="2400" b="1" dirty="0" smtClean="0">
              <a:solidFill>
                <a:srgbClr val="A5002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484784"/>
            <a:ext cx="8712968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Выполнение НИР и НИОКР 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по вопросам психолого-педагогического сопровождения профессионального самоопределения и профессиональной ориентации молодежи;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Разработка региональных моделей профессиональной ориентации (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Республика 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Саха (Якутия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), Московская область);</a:t>
            </a:r>
            <a:endParaRPr lang="ru-RU" sz="2100" dirty="0" smtClean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Проведение мониторингов, социологических исследований, анкетирования обучающихся и различных категорий педагогических работников;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Публикация научных статей и материалов;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Организация и участие в научно-практических конференциях, круглых столах и семинарах («Профессиональные кадры новой России»,  «Профессиональная ориентация в современной России: задачи, содержание, технологии», «Профессиональное будущее Якутии: ресурсное обеспечение </a:t>
            </a:r>
            <a:r>
              <a:rPr lang="ru-RU" sz="2100" dirty="0" err="1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профориентационной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работы» и др.)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3528" y="980728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B00000"/>
                </a:solidFill>
                <a:latin typeface="+mj-lt"/>
                <a:cs typeface="Arial" pitchFamily="34" charset="0"/>
              </a:rPr>
              <a:t>Реализация региональных издательских программ</a:t>
            </a:r>
            <a:endParaRPr lang="ru-RU" sz="2400" b="1" dirty="0">
              <a:solidFill>
                <a:srgbClr val="B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71800" y="1556792"/>
            <a:ext cx="36004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lnSpc>
                <a:spcPct val="150000"/>
              </a:lnSpc>
              <a:buSzPct val="120000"/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Москва</a:t>
            </a:r>
          </a:p>
          <a:p>
            <a:pPr marL="271463" indent="-271463">
              <a:lnSpc>
                <a:spcPct val="150000"/>
              </a:lnSpc>
              <a:buSzPct val="120000"/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Московская область</a:t>
            </a:r>
          </a:p>
          <a:p>
            <a:pPr marL="271463" indent="-2714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Республика Татарстан</a:t>
            </a:r>
          </a:p>
          <a:p>
            <a:pPr marL="271463" indent="-271463">
              <a:lnSpc>
                <a:spcPct val="150000"/>
              </a:lnSpc>
              <a:buSzPct val="120000"/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Республика Саха (Якутия)</a:t>
            </a:r>
          </a:p>
          <a:p>
            <a:pPr marL="271463" indent="-271463">
              <a:lnSpc>
                <a:spcPct val="150000"/>
              </a:lnSpc>
              <a:buSzPct val="120000"/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Свердловская область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5129" name="Picture 8" descr="Изображение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789304"/>
            <a:ext cx="1674005" cy="2376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004048" y="2276872"/>
            <a:ext cx="1512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131" name="Picture 13" descr="Mitrofanova_Neftehim+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3460" y="3789304"/>
            <a:ext cx="1733290" cy="2376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339752" y="2852936"/>
            <a:ext cx="14401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2" name="Picture 8" descr="\\004-1\acad_doc\ОРЭО\Обложки Якутия\Spirin_Yakutiya_Transport_9-11_Ka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789304"/>
            <a:ext cx="1836563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Koryagin_KolMosk_9k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8621" y="3789304"/>
            <a:ext cx="1681747" cy="2376000"/>
          </a:xfrm>
          <a:prstGeom prst="rect">
            <a:avLst/>
          </a:prstGeom>
        </p:spPr>
      </p:pic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660232" y="6160219"/>
            <a:ext cx="2133600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7158" y="1124744"/>
            <a:ext cx="8352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B00000"/>
                </a:solidFill>
                <a:cs typeface="Times New Roman" pitchFamily="18" charset="0"/>
              </a:rPr>
              <a:t>Создание </a:t>
            </a:r>
            <a:r>
              <a:rPr lang="ru-RU" sz="2400" b="1" dirty="0" err="1" smtClean="0">
                <a:solidFill>
                  <a:srgbClr val="B00000"/>
                </a:solidFill>
                <a:cs typeface="Times New Roman" pitchFamily="18" charset="0"/>
              </a:rPr>
              <a:t>профориентационных</a:t>
            </a:r>
            <a:r>
              <a:rPr lang="ru-RU" sz="2400" b="1" dirty="0" smtClean="0">
                <a:solidFill>
                  <a:srgbClr val="B00000"/>
                </a:solidFill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B00000"/>
                </a:solidFill>
                <a:cs typeface="Times New Roman" pitchFamily="18" charset="0"/>
              </a:rPr>
              <a:t>интернет-ресурсов</a:t>
            </a:r>
            <a:endParaRPr lang="ru-RU" sz="2400" b="1" dirty="0" smtClean="0">
              <a:solidFill>
                <a:srgbClr val="B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412776"/>
            <a:ext cx="82089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endParaRPr lang="ru-RU" b="1" u="sng" dirty="0" smtClean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Портал «Мой ориентир» для обучающихся Московской области (2013 –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наст.вр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.)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Сайт «А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cademia-proforient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» для методической поддержки педагогов общеобразовательных организаций Республики Саха (Якутия) (2010 – 2012 гг.)</a:t>
            </a:r>
          </a:p>
          <a:p>
            <a:pPr marL="342900" indent="-342900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endParaRPr lang="ru-RU" dirty="0"/>
          </a:p>
        </p:txBody>
      </p:sp>
      <p:pic>
        <p:nvPicPr>
          <p:cNvPr id="12" name="Рисунок 11" descr="сайт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717032"/>
            <a:ext cx="4104456" cy="194421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87624" y="5733256"/>
            <a:ext cx="2453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hlinkClick r:id="rId4"/>
              </a:rPr>
              <a:t>http://</a:t>
            </a:r>
            <a:r>
              <a:rPr lang="ru-RU" sz="1600" b="1" dirty="0" err="1" smtClean="0">
                <a:hlinkClick r:id="rId4"/>
              </a:rPr>
              <a:t>мой-ориентир.рф</a:t>
            </a:r>
            <a:r>
              <a:rPr lang="ru-RU" sz="1600" b="1" dirty="0" smtClean="0">
                <a:hlinkClick r:id="rId4"/>
              </a:rPr>
              <a:t>/</a:t>
            </a:r>
            <a:endParaRPr lang="ru-RU" sz="1600" b="1" dirty="0" smtClean="0"/>
          </a:p>
          <a:p>
            <a:endParaRPr lang="ru-RU" sz="1600" b="1" dirty="0"/>
          </a:p>
        </p:txBody>
      </p:sp>
      <p:pic>
        <p:nvPicPr>
          <p:cNvPr id="15" name="Рисунок 14" descr="академия профориен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573016"/>
            <a:ext cx="3816424" cy="194421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932040" y="5733256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hlinkClick r:id="rId6"/>
              </a:rPr>
              <a:t>http://www.academia-proforient.ru/</a:t>
            </a:r>
            <a:endParaRPr lang="ru-RU" sz="1600" b="1" dirty="0" smtClean="0"/>
          </a:p>
          <a:p>
            <a:pPr algn="ctr"/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246</Words>
  <Application>Microsoft Office PowerPoint</Application>
  <PresentationFormat>Экран (4:3)</PresentationFormat>
  <Paragraphs>45</Paragraphs>
  <Slides>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Company>academy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dekanova.mk</dc:creator>
  <cp:lastModifiedBy>dekanova.mk</cp:lastModifiedBy>
  <cp:revision>163</cp:revision>
  <dcterms:created xsi:type="dcterms:W3CDTF">2013-09-09T13:35:20Z</dcterms:created>
  <dcterms:modified xsi:type="dcterms:W3CDTF">2014-02-12T09:26:55Z</dcterms:modified>
</cp:coreProperties>
</file>